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3200400" cy="1828800"/>
  <p:notesSz cx="6858000" cy="9144000"/>
  <p:embeddedFontLst>
    <p:embeddedFont>
      <p:font typeface="Canva Sans Bold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284" autoAdjust="0"/>
  </p:normalViewPr>
  <p:slideViewPr>
    <p:cSldViewPr>
      <p:cViewPr varScale="1">
        <p:scale>
          <a:sx n="229" d="100"/>
          <a:sy n="229" d="100"/>
        </p:scale>
        <p:origin x="149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76266"/>
            <a:ext cx="1054290" cy="1552534"/>
            <a:chOff x="0" y="0"/>
            <a:chExt cx="1561911" cy="230005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70966" y="276266"/>
            <a:ext cx="1058468" cy="1552534"/>
            <a:chOff x="0" y="0"/>
            <a:chExt cx="1568100" cy="23000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0" y="0"/>
            <a:ext cx="3200400" cy="493783"/>
            <a:chOff x="0" y="0"/>
            <a:chExt cx="4741333" cy="7315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</p:sp>
      <p:grpSp>
        <p:nvGrpSpPr>
          <p:cNvPr id="16" name="Group 16"/>
          <p:cNvGrpSpPr/>
          <p:nvPr/>
        </p:nvGrpSpPr>
        <p:grpSpPr>
          <a:xfrm>
            <a:off x="77476" y="574452"/>
            <a:ext cx="3014536" cy="1094220"/>
            <a:chOff x="0" y="0"/>
            <a:chExt cx="4465979" cy="16210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0" y="286014"/>
            <a:ext cx="3048000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ru" sz="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Горячая линия SOS для онкологических больных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5762" y="616783"/>
            <a:ext cx="2722355" cy="1554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260"/>
              </a:lnSpc>
            </a:pPr>
            <a:r>
              <a:rPr lang="ru" sz="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Контактное лицо: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5762" y="759630"/>
            <a:ext cx="2722355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080"/>
              </a:lnSpc>
            </a:pPr>
            <a:r>
              <a:rPr lang="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поне</a:t>
            </a:r>
            <a:r>
              <a:rPr lang="ru-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</a:t>
            </a:r>
            <a:r>
              <a:rPr lang="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льника </a:t>
            </a:r>
            <a:r>
              <a:rPr lang="ru-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пятницу с </a:t>
            </a:r>
            <a:r>
              <a:rPr lang="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8:00 до </a:t>
            </a:r>
            <a:r>
              <a:rPr lang="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16:00 звонить: </a:t>
            </a:r>
            <a:r>
              <a:rPr lang="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65762" y="1036633"/>
            <a:ext cx="2868877" cy="2492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" sz="9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 </a:t>
            </a:r>
            <a:r>
              <a:rPr lang="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16:00/на выходных/во время банковских праздничных </a:t>
            </a:r>
            <a:r>
              <a:rPr lang="ru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дней </a:t>
            </a:r>
            <a:r>
              <a:rPr lang="ru" sz="9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звонить: </a:t>
            </a:r>
            <a:r>
              <a:rPr lang="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YYY 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7477" y="1363872"/>
            <a:ext cx="3014536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754"/>
              </a:lnSpc>
            </a:pPr>
            <a:r>
              <a:rPr lang="ru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Пожалуйста, возьмите с собой в больницу </a:t>
            </a:r>
            <a:r>
              <a:rPr lang="ru" sz="754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</a:t>
            </a:r>
            <a:r>
              <a:rPr lang="ru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лекарства, </a:t>
            </a:r>
            <a:r>
              <a:rPr lang="en-US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которые вы </a:t>
            </a:r>
            <a:r>
              <a:rPr lang="ru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принимаете, и покажите это предупреждение </a:t>
            </a:r>
            <a:r>
              <a:rPr lang="en-US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" sz="754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всем </a:t>
            </a:r>
            <a:r>
              <a:rPr lang="ru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медицинским работникам.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164487" y="1665097"/>
            <a:ext cx="1017535" cy="133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251"/>
              </a:lnSpc>
            </a:pPr>
            <a:endParaRPr dirty="0"/>
          </a:p>
          <a:p>
            <a:pPr algn="ctr" rtl="0">
              <a:lnSpc>
                <a:spcPts val="812"/>
              </a:lnSpc>
            </a:pPr>
            <a:r>
              <a:rPr lang="ru" sz="580">
                <a:solidFill>
                  <a:srgbClr val="FFFFFF"/>
                </a:solidFill>
                <a:latin typeface="Canva Sans Bold"/>
              </a:rPr>
              <a:t>NI-AOS-002: 4/03/24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3200400" cy="276266"/>
            <a:chOff x="0" y="0"/>
            <a:chExt cx="4741333" cy="40928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57683" y="27907"/>
            <a:ext cx="2895113" cy="2246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/>
            <a:r>
              <a:rPr lang="ru" sz="730" b="1" dirty="0">
                <a:solidFill>
                  <a:srgbClr val="000000"/>
                </a:solidFill>
                <a:latin typeface="Canva Sans Bold"/>
              </a:rPr>
              <a:t>Предупреждение: </a:t>
            </a:r>
            <a:r>
              <a:rPr lang="ru-RU" sz="730" b="1" dirty="0" smtClean="0">
                <a:solidFill>
                  <a:srgbClr val="000000"/>
                </a:solidFill>
                <a:latin typeface="Canva Sans Bold"/>
              </a:rPr>
              <a:t>э</a:t>
            </a:r>
            <a:r>
              <a:rPr lang="ru" sz="730" b="1" dirty="0" smtClean="0">
                <a:solidFill>
                  <a:srgbClr val="000000"/>
                </a:solidFill>
                <a:latin typeface="Canva Sans Bold"/>
              </a:rPr>
              <a:t>тот </a:t>
            </a:r>
            <a:r>
              <a:rPr lang="ru" sz="730" b="1" dirty="0">
                <a:solidFill>
                  <a:srgbClr val="000000"/>
                </a:solidFill>
                <a:latin typeface="Canva Sans Bold"/>
              </a:rPr>
              <a:t>человек проходит системное </a:t>
            </a:r>
            <a:r>
              <a:rPr lang="en-US" sz="730" b="1" dirty="0" smtClean="0">
                <a:solidFill>
                  <a:srgbClr val="000000"/>
                </a:solidFill>
                <a:latin typeface="Canva Sans Bold"/>
              </a:rPr>
              <a:t/>
            </a:r>
            <a:br>
              <a:rPr lang="en-US" sz="730" b="1" dirty="0" smtClean="0">
                <a:solidFill>
                  <a:srgbClr val="000000"/>
                </a:solidFill>
                <a:latin typeface="Canva Sans Bold"/>
              </a:rPr>
            </a:br>
            <a:r>
              <a:rPr lang="ru" sz="730" b="1" dirty="0" smtClean="0">
                <a:solidFill>
                  <a:srgbClr val="000000"/>
                </a:solidFill>
                <a:latin typeface="Canva Sans Bold"/>
              </a:rPr>
              <a:t>противораковое </a:t>
            </a:r>
            <a:r>
              <a:rPr lang="ru" sz="730" b="1" dirty="0">
                <a:solidFill>
                  <a:srgbClr val="000000"/>
                </a:solidFill>
                <a:latin typeface="Canva Sans Bold"/>
              </a:rPr>
              <a:t>лечение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168278" y="357051"/>
            <a:ext cx="983903" cy="14234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734"/>
              </a:lnSpc>
            </a:pP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Немедленно </a:t>
            </a: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звоните по номеру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999/112, если: </a:t>
            </a:r>
          </a:p>
          <a:p>
            <a:pPr algn="ctr" rtl="0">
              <a:lnSpc>
                <a:spcPts val="3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 rtl="0">
              <a:lnSpc>
                <a:spcPts val="734"/>
              </a:lnSpc>
              <a:buFont typeface="Arial"/>
              <a:buChar char="•"/>
            </a:pP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ам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внезапно стало плохо, например, </a:t>
            </a:r>
            <a: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случае резкого возникновения </a:t>
            </a: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боли</a:t>
            </a:r>
            <a: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груди, затруднения дыхания или снижения силы в конечностях.</a:t>
            </a:r>
          </a:p>
          <a:p>
            <a:pPr rtl="0">
              <a:lnSpc>
                <a:spcPts val="7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734"/>
              </a:lnSpc>
            </a:pP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Звоните на </a:t>
            </a:r>
            <a:r>
              <a:rPr lang="ru" sz="6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горячую линию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SOS, если:</a:t>
            </a:r>
          </a:p>
          <a:p>
            <a:pPr algn="ctr" rtl="0">
              <a:lnSpc>
                <a:spcPts val="3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 rtl="0">
              <a:lnSpc>
                <a:spcPts val="734"/>
              </a:lnSpc>
              <a:buFont typeface="Arial"/>
              <a:buChar char="•"/>
            </a:pP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  <a:t>У вас температура 37,5°C или выше, </a:t>
            </a:r>
            <a: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  <a:t/>
            </a:r>
            <a:b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</a:b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  <a:t>или </a:t>
            </a: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  <a:t>ниже 36°C.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70966" y="276266"/>
            <a:ext cx="1058468" cy="1552534"/>
            <a:chOff x="0" y="0"/>
            <a:chExt cx="1411290" cy="2070046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1411290" cy="2070046"/>
              <a:chOff x="0" y="0"/>
              <a:chExt cx="1568100" cy="2300051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419"/>
                  </a:lnSpc>
                </a:pPr>
                <a:endParaRPr b="1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51792" y="90744"/>
              <a:ext cx="1307706" cy="17953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0">
                <a:lnSpc>
                  <a:spcPts val="734"/>
                </a:lnSpc>
              </a:pP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Звоните </a:t>
              </a: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" sz="600" b="1" cap="all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горячую линию</a:t>
              </a: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SOS,</a:t>
              </a:r>
              <a:r>
                <a:rPr lang="en-US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если</a:t>
              </a:r>
              <a:r>
                <a:rPr lang="en-US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у </a:t>
              </a: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вас появились:</a:t>
              </a:r>
            </a:p>
            <a:p>
              <a:pPr algn="ctr" rtl="0">
                <a:lnSpc>
                  <a:spcPts val="734"/>
                </a:lnSpc>
              </a:pPr>
              <a:endParaRPr lang="en-US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Новые разновидности </a:t>
              </a: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боли </a:t>
              </a:r>
            </a:p>
            <a:p>
              <a:pPr marL="158479" lvl="1" indent="-79240">
                <a:lnSpc>
                  <a:spcPts val="734"/>
                </a:lnSpc>
                <a:buFont typeface="Arial"/>
                <a:buChar char="•"/>
              </a:pPr>
              <a:r>
                <a:rPr lang="ru-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Ощущение	 </a:t>
              </a:r>
              <a:r>
                <a:rPr lang="ru-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жара или </a:t>
              </a:r>
              <a:r>
                <a:rPr lang="ru-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озноба</a:t>
              </a:r>
            </a:p>
            <a:p>
              <a:pPr marL="158479" lvl="1" indent="-7924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Рвота</a:t>
              </a:r>
              <a:endPara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Диарея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Кровотечение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Опухшие конечности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Боли во рту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Изменения на </a:t>
              </a:r>
              <a:r>
                <a:rPr lang="en-US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US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коже </a:t>
              </a:r>
              <a:r>
                <a:rPr lang="ru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или сыпь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-2374" y="276266"/>
            <a:ext cx="1054290" cy="1552534"/>
            <a:chOff x="0" y="0"/>
            <a:chExt cx="1561911" cy="2300051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29774" y="343996"/>
            <a:ext cx="980780" cy="14362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734"/>
              </a:lnSpc>
            </a:pPr>
            <a:r>
              <a:rPr lang="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Звоните на </a:t>
            </a:r>
            <a:r>
              <a:rPr lang="ru" sz="600" b="1" cap="al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горячую </a:t>
            </a:r>
            <a:r>
              <a:rPr lang="en-US" sz="600" b="1" cap="all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600" b="1" cap="all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" sz="600" b="1" cap="all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линию</a:t>
            </a:r>
            <a:r>
              <a:rPr lang="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SOS</a:t>
            </a:r>
            <a: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7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>
              <a:lnSpc>
                <a:spcPts val="734"/>
              </a:lnSpc>
              <a:buFont typeface="Arial"/>
              <a:buChar char="•"/>
            </a:pPr>
            <a:r>
              <a:rPr lang="ru-RU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Чтобы получить консультацию </a:t>
            </a:r>
            <a:r>
              <a:rPr lang="ru-RU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относительно имеющихся у вас симптомов</a:t>
            </a:r>
            <a:endParaRPr lang="en-US" sz="6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ts val="7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ts val="734"/>
              </a:lnSpc>
            </a:pPr>
            <a:endParaRPr lang="en-US" sz="6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ts val="734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734"/>
              </a:lnSpc>
            </a:pPr>
            <a:r>
              <a:rPr lang="ru" sz="6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Этот </a:t>
            </a:r>
            <a:r>
              <a:rPr lang="ru" sz="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сервис </a:t>
            </a:r>
            <a:endParaRPr lang="en-US" sz="6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734"/>
              </a:lnSpc>
            </a:pPr>
            <a:r>
              <a:rPr lang="ru" sz="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предназначен для записи на приём, </a:t>
            </a:r>
            <a:r>
              <a:rPr lang="ru" sz="6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получения результатов обследований, </a:t>
            </a:r>
            <a:r>
              <a:rPr lang="ru" sz="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выписки рецептов.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187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Canva Sans Bold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Alert:</dc:title>
  <dc:creator>Ellen Stafford</dc:creator>
  <cp:lastModifiedBy>Maria Gillespie1</cp:lastModifiedBy>
  <cp:revision>13</cp:revision>
  <dcterms:created xsi:type="dcterms:W3CDTF">2006-08-16T00:00:00Z</dcterms:created>
  <dcterms:modified xsi:type="dcterms:W3CDTF">2024-08-27T16:33:09Z</dcterms:modified>
  <dc:identifier>DAF6DF9vI60</dc:identifier>
</cp:coreProperties>
</file>